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sldIdLst>
    <p:sldId id="256" r:id="rId2"/>
    <p:sldId id="282" r:id="rId3"/>
    <p:sldId id="315" r:id="rId4"/>
    <p:sldId id="294" r:id="rId5"/>
    <p:sldId id="316" r:id="rId6"/>
    <p:sldId id="317" r:id="rId7"/>
    <p:sldId id="318" r:id="rId8"/>
    <p:sldId id="295" r:id="rId9"/>
    <p:sldId id="319" r:id="rId10"/>
    <p:sldId id="296" r:id="rId11"/>
    <p:sldId id="297" r:id="rId12"/>
    <p:sldId id="321" r:id="rId13"/>
    <p:sldId id="320" r:id="rId14"/>
    <p:sldId id="322" r:id="rId15"/>
    <p:sldId id="278" r:id="rId16"/>
    <p:sldId id="273" r:id="rId17"/>
    <p:sldId id="274" r:id="rId18"/>
    <p:sldId id="275" r:id="rId19"/>
    <p:sldId id="276"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258" y="11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2021-08-30</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CA"/>
              <a:t>Course introduction</a:t>
            </a:r>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CA"/>
              <a:t>Course introduction</a:t>
            </a:r>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a:t>Course introduction</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CA"/>
              <a:t>Course introduction</a:t>
            </a:r>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CA"/>
              <a:t>Course introduction</a:t>
            </a:r>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CA"/>
              <a:t>Course introduction</a:t>
            </a:r>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CA"/>
              <a:t>Course introduction</a:t>
            </a:r>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a:t>Course introduction</a:t>
            </a:r>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CA"/>
              <a:t>Course introduction</a:t>
            </a:r>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CA"/>
              <a:t>Course introduction</a:t>
            </a:r>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Course introduction</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Times New Roman" panose="020206030504050203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0 Course introduction</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2683"/>
    </mc:Choice>
    <mc:Fallback xmlns="">
      <p:transition spd="slow" advTm="12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materials</a:t>
            </a:r>
            <a:endParaRPr lang="en-CA" dirty="0"/>
          </a:p>
        </p:txBody>
      </p:sp>
      <p:sp>
        <p:nvSpPr>
          <p:cNvPr id="3" name="Content Placeholder 2"/>
          <p:cNvSpPr>
            <a:spLocks noGrp="1"/>
          </p:cNvSpPr>
          <p:nvPr>
            <p:ph idx="1"/>
          </p:nvPr>
        </p:nvSpPr>
        <p:spPr/>
        <p:txBody>
          <a:bodyPr/>
          <a:lstStyle/>
          <a:p>
            <a:r>
              <a:rPr lang="en-US" dirty="0"/>
              <a:t>All material is available in the course text book:</a:t>
            </a:r>
          </a:p>
          <a:p>
            <a:pPr lvl="1"/>
            <a:r>
              <a:rPr lang="en-US" dirty="0"/>
              <a:t>You can download this for free</a:t>
            </a:r>
          </a:p>
          <a:p>
            <a:pPr lvl="1"/>
            <a:endParaRPr lang="en-US" dirty="0"/>
          </a:p>
          <a:p>
            <a:r>
              <a:rPr lang="en-US" dirty="0"/>
              <a:t>All lectures will be on YouTube and linked to from the course web site</a:t>
            </a:r>
          </a:p>
          <a:p>
            <a:pPr lvl="1"/>
            <a:r>
              <a:rPr lang="en-US" dirty="0"/>
              <a:t>These will be online after this course, as well</a:t>
            </a:r>
          </a:p>
          <a:p>
            <a:endParaRPr lang="en-US" dirty="0"/>
          </a:p>
          <a:p>
            <a:r>
              <a:rPr lang="en-US" dirty="0"/>
              <a:t>Also on that page are:</a:t>
            </a:r>
          </a:p>
          <a:p>
            <a:pPr lvl="1"/>
            <a:r>
              <a:rPr lang="en-US" dirty="0"/>
              <a:t>A primer on vectors</a:t>
            </a:r>
          </a:p>
          <a:p>
            <a:pPr lvl="1"/>
            <a:r>
              <a:rPr lang="en-US" dirty="0"/>
              <a:t>Trigonometry made somewhat easier…</a:t>
            </a:r>
          </a:p>
          <a:p>
            <a:pPr lvl="1"/>
            <a:r>
              <a:rPr lang="en-US" dirty="0"/>
              <a:t>How large is a coulomb?</a:t>
            </a:r>
          </a:p>
          <a:p>
            <a:pPr lvl="1"/>
            <a:endParaRPr lang="en-US" dirty="0"/>
          </a:p>
        </p:txBody>
      </p:sp>
      <p:sp>
        <p:nvSpPr>
          <p:cNvPr id="9" name="Footer Placeholder 8"/>
          <p:cNvSpPr>
            <a:spLocks noGrp="1"/>
          </p:cNvSpPr>
          <p:nvPr>
            <p:ph type="ftr" sz="quarter" idx="11"/>
          </p:nvPr>
        </p:nvSpPr>
        <p:spPr/>
        <p:txBody>
          <a:bodyPr/>
          <a:lstStyle/>
          <a:p>
            <a:r>
              <a:rPr lang="en-CA"/>
              <a:t>Course introduction</a:t>
            </a:r>
          </a:p>
        </p:txBody>
      </p:sp>
      <p:sp>
        <p:nvSpPr>
          <p:cNvPr id="4" name="Slide Number Placeholder 3"/>
          <p:cNvSpPr>
            <a:spLocks noGrp="1"/>
          </p:cNvSpPr>
          <p:nvPr>
            <p:ph type="sldNum" sz="quarter" idx="12"/>
          </p:nvPr>
        </p:nvSpPr>
        <p:spPr/>
        <p:txBody>
          <a:bodyPr/>
          <a:lstStyle/>
          <a:p>
            <a:fld id="{42EF6DC8-DA9C-4533-8A40-BB00A2545AF8}" type="slidenum">
              <a:rPr lang="en-CA" smtClean="0"/>
              <a:pPr/>
              <a:t>10</a:t>
            </a:fld>
            <a:endParaRPr lang="en-CA"/>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95665862"/>
      </p:ext>
    </p:extLst>
  </p:cSld>
  <p:clrMapOvr>
    <a:masterClrMapping/>
  </p:clrMapOvr>
  <mc:AlternateContent xmlns:mc="http://schemas.openxmlformats.org/markup-compatibility/2006" xmlns:p14="http://schemas.microsoft.com/office/powerpoint/2010/main">
    <mc:Choice Requires="p14">
      <p:transition spd="slow" p14:dur="2000" advTm="80316"/>
    </mc:Choice>
    <mc:Fallback xmlns="">
      <p:transition spd="slow" advTm="80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materials</a:t>
            </a:r>
            <a:endParaRPr lang="en-CA" dirty="0"/>
          </a:p>
        </p:txBody>
      </p:sp>
      <p:sp>
        <p:nvSpPr>
          <p:cNvPr id="3" name="Content Placeholder 2"/>
          <p:cNvSpPr>
            <a:spLocks noGrp="1"/>
          </p:cNvSpPr>
          <p:nvPr>
            <p:ph idx="1"/>
          </p:nvPr>
        </p:nvSpPr>
        <p:spPr/>
        <p:txBody>
          <a:bodyPr/>
          <a:lstStyle/>
          <a:p>
            <a:r>
              <a:rPr lang="en-US" dirty="0"/>
              <a:t>This course has no in-person lectures</a:t>
            </a:r>
          </a:p>
          <a:p>
            <a:pPr lvl="1"/>
            <a:r>
              <a:rPr lang="en-US" dirty="0">
                <a:latin typeface="Times New Roman" panose="02020603050405020304" pitchFamily="18" charset="0"/>
              </a:rPr>
              <a:t>You are expected to view the lectures online yourself</a:t>
            </a:r>
          </a:p>
          <a:p>
            <a:pPr lvl="2"/>
            <a:r>
              <a:rPr lang="en-US" dirty="0">
                <a:latin typeface="Times New Roman" panose="02020603050405020304" pitchFamily="18" charset="0"/>
              </a:rPr>
              <a:t>You will need to keep up with the lectures to do the assignments</a:t>
            </a:r>
          </a:p>
          <a:p>
            <a:pPr lvl="1"/>
            <a:r>
              <a:rPr lang="en-US" dirty="0">
                <a:latin typeface="Times New Roman" panose="02020603050405020304" pitchFamily="18" charset="0"/>
              </a:rPr>
              <a:t>The in-person lectures and any on-line sessions will follow up and expand on what is covered in the </a:t>
            </a:r>
            <a:r>
              <a:rPr lang="en-US">
                <a:latin typeface="Times New Roman" panose="02020603050405020304" pitchFamily="18" charset="0"/>
              </a:rPr>
              <a:t>lecture material</a:t>
            </a:r>
            <a:endParaRPr lang="en-US" dirty="0">
              <a:latin typeface="Times New Roman" panose="02020603050405020304" pitchFamily="18" charset="0"/>
            </a:endParaRPr>
          </a:p>
          <a:p>
            <a:pPr lvl="1"/>
            <a:r>
              <a:rPr lang="en-US" dirty="0">
                <a:latin typeface="Times New Roman" panose="02020603050405020304" pitchFamily="18" charset="0"/>
              </a:rPr>
              <a:t>Material will not be taught during the in-person lectures and any on-line sessions, but rather there will be discussions on the material, examples, and a question-and-answer session</a:t>
            </a:r>
          </a:p>
          <a:p>
            <a:pPr marL="457200" lvl="1" indent="0" algn="ctr">
              <a:buNone/>
            </a:pPr>
            <a:endParaRPr lang="en-US" dirty="0">
              <a:latin typeface="Times New Roman" panose="02020603050405020304" pitchFamily="18" charset="0"/>
            </a:endParaRPr>
          </a:p>
        </p:txBody>
      </p:sp>
      <p:sp>
        <p:nvSpPr>
          <p:cNvPr id="9" name="Footer Placeholder 8"/>
          <p:cNvSpPr>
            <a:spLocks noGrp="1"/>
          </p:cNvSpPr>
          <p:nvPr>
            <p:ph type="ftr" sz="quarter" idx="11"/>
          </p:nvPr>
        </p:nvSpPr>
        <p:spPr/>
        <p:txBody>
          <a:bodyPr/>
          <a:lstStyle/>
          <a:p>
            <a:r>
              <a:rPr lang="en-CA"/>
              <a:t>Course introduction</a:t>
            </a:r>
          </a:p>
        </p:txBody>
      </p:sp>
      <p:sp>
        <p:nvSpPr>
          <p:cNvPr id="4" name="Slide Number Placeholder 3"/>
          <p:cNvSpPr>
            <a:spLocks noGrp="1"/>
          </p:cNvSpPr>
          <p:nvPr>
            <p:ph type="sldNum" sz="quarter" idx="12"/>
          </p:nvPr>
        </p:nvSpPr>
        <p:spPr/>
        <p:txBody>
          <a:bodyPr/>
          <a:lstStyle/>
          <a:p>
            <a:fld id="{42EF6DC8-DA9C-4533-8A40-BB00A2545AF8}" type="slidenum">
              <a:rPr lang="en-CA" smtClean="0"/>
              <a:pPr/>
              <a:t>11</a:t>
            </a:fld>
            <a:endParaRPr lang="en-CA"/>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30139403"/>
      </p:ext>
    </p:extLst>
  </p:cSld>
  <p:clrMapOvr>
    <a:masterClrMapping/>
  </p:clrMapOvr>
  <mc:AlternateContent xmlns:mc="http://schemas.openxmlformats.org/markup-compatibility/2006" xmlns:p14="http://schemas.microsoft.com/office/powerpoint/2010/main">
    <mc:Choice Requires="p14">
      <p:transition spd="slow" p14:dur="2000" advTm="29216"/>
    </mc:Choice>
    <mc:Fallback xmlns="">
      <p:transition spd="slow" advTm="29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materials</a:t>
            </a:r>
            <a:endParaRPr lang="en-CA" dirty="0"/>
          </a:p>
        </p:txBody>
      </p:sp>
      <p:sp>
        <p:nvSpPr>
          <p:cNvPr id="3" name="Content Placeholder 2"/>
          <p:cNvSpPr>
            <a:spLocks noGrp="1"/>
          </p:cNvSpPr>
          <p:nvPr>
            <p:ph idx="1"/>
          </p:nvPr>
        </p:nvSpPr>
        <p:spPr/>
        <p:txBody>
          <a:bodyPr/>
          <a:lstStyle/>
          <a:p>
            <a:r>
              <a:rPr lang="en-US" dirty="0"/>
              <a:t>Each lecture on YouTube has a number</a:t>
            </a:r>
          </a:p>
          <a:p>
            <a:pPr lvl="1"/>
            <a:r>
              <a:rPr lang="en-US" dirty="0">
                <a:latin typeface="Times New Roman" panose="02020603050405020304" pitchFamily="18" charset="0"/>
              </a:rPr>
              <a:t>This number corresponds to a section in the course text</a:t>
            </a:r>
          </a:p>
          <a:p>
            <a:pPr lvl="1"/>
            <a:r>
              <a:rPr lang="en-US" dirty="0">
                <a:latin typeface="Times New Roman" panose="02020603050405020304" pitchFamily="18" charset="0"/>
              </a:rPr>
              <a:t>Each section has questions with some answers</a:t>
            </a:r>
          </a:p>
          <a:p>
            <a:pPr lvl="2"/>
            <a:r>
              <a:rPr lang="en-US" dirty="0">
                <a:latin typeface="Times New Roman" panose="02020603050405020304" pitchFamily="18" charset="0"/>
              </a:rPr>
              <a:t>You are expected to do these questions on your own and to ask for help from your peers, the teaching assistants and myself</a:t>
            </a:r>
          </a:p>
        </p:txBody>
      </p:sp>
      <p:sp>
        <p:nvSpPr>
          <p:cNvPr id="9" name="Footer Placeholder 8"/>
          <p:cNvSpPr>
            <a:spLocks noGrp="1"/>
          </p:cNvSpPr>
          <p:nvPr>
            <p:ph type="ftr" sz="quarter" idx="11"/>
          </p:nvPr>
        </p:nvSpPr>
        <p:spPr/>
        <p:txBody>
          <a:bodyPr/>
          <a:lstStyle/>
          <a:p>
            <a:r>
              <a:rPr lang="en-CA"/>
              <a:t>Course introduction</a:t>
            </a:r>
          </a:p>
        </p:txBody>
      </p:sp>
      <p:sp>
        <p:nvSpPr>
          <p:cNvPr id="4" name="Slide Number Placeholder 3"/>
          <p:cNvSpPr>
            <a:spLocks noGrp="1"/>
          </p:cNvSpPr>
          <p:nvPr>
            <p:ph type="sldNum" sz="quarter" idx="12"/>
          </p:nvPr>
        </p:nvSpPr>
        <p:spPr/>
        <p:txBody>
          <a:bodyPr/>
          <a:lstStyle/>
          <a:p>
            <a:fld id="{42EF6DC8-DA9C-4533-8A40-BB00A2545AF8}" type="slidenum">
              <a:rPr lang="en-CA" smtClean="0"/>
              <a:pPr/>
              <a:t>12</a:t>
            </a:fld>
            <a:endParaRPr lang="en-CA"/>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0145652"/>
      </p:ext>
    </p:extLst>
  </p:cSld>
  <p:clrMapOvr>
    <a:masterClrMapping/>
  </p:clrMapOvr>
  <mc:AlternateContent xmlns:mc="http://schemas.openxmlformats.org/markup-compatibility/2006" xmlns:p14="http://schemas.microsoft.com/office/powerpoint/2010/main">
    <mc:Choice Requires="p14">
      <p:transition spd="slow" p14:dur="2000" advTm="70752"/>
    </mc:Choice>
    <mc:Fallback xmlns="">
      <p:transition spd="slow" advTm="70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a:t>
            </a:r>
            <a:endParaRPr lang="en-CA" dirty="0"/>
          </a:p>
        </p:txBody>
      </p:sp>
      <p:sp>
        <p:nvSpPr>
          <p:cNvPr id="3" name="Content Placeholder 2"/>
          <p:cNvSpPr>
            <a:spLocks noGrp="1"/>
          </p:cNvSpPr>
          <p:nvPr>
            <p:ph idx="1"/>
          </p:nvPr>
        </p:nvSpPr>
        <p:spPr/>
        <p:txBody>
          <a:bodyPr/>
          <a:lstStyle/>
          <a:p>
            <a:r>
              <a:rPr lang="en-US" dirty="0"/>
              <a:t>Please remember:</a:t>
            </a:r>
          </a:p>
          <a:p>
            <a:pPr lvl="1"/>
            <a:r>
              <a:rPr lang="en-US" dirty="0">
                <a:latin typeface="Times New Roman" panose="02020603050405020304" pitchFamily="18" charset="0"/>
              </a:rPr>
              <a:t>Your brain transfers information from short-term memory into long-term memory</a:t>
            </a:r>
          </a:p>
          <a:p>
            <a:pPr lvl="1"/>
            <a:r>
              <a:rPr lang="en-US" dirty="0">
                <a:latin typeface="Times New Roman" panose="02020603050405020304" pitchFamily="18" charset="0"/>
              </a:rPr>
              <a:t>Not everything is transferred:</a:t>
            </a:r>
          </a:p>
          <a:p>
            <a:pPr lvl="2"/>
            <a:r>
              <a:rPr lang="en-US" dirty="0">
                <a:latin typeface="Times New Roman" panose="02020603050405020304" pitchFamily="18" charset="0"/>
              </a:rPr>
              <a:t>Only those items that you have been repeatedly exposed to</a:t>
            </a:r>
          </a:p>
          <a:p>
            <a:pPr lvl="1"/>
            <a:r>
              <a:rPr lang="en-US" dirty="0">
                <a:latin typeface="Times New Roman" panose="02020603050405020304" pitchFamily="18" charset="0"/>
              </a:rPr>
              <a:t>In secondary school, your teachers did this by repeatedly exposing you to the same material</a:t>
            </a:r>
          </a:p>
          <a:p>
            <a:pPr lvl="2"/>
            <a:r>
              <a:rPr lang="en-US" dirty="0">
                <a:latin typeface="Times New Roman" panose="02020603050405020304" pitchFamily="18" charset="0"/>
              </a:rPr>
              <a:t>In university, you’ll have to do this on your own…</a:t>
            </a:r>
          </a:p>
          <a:p>
            <a:pPr lvl="1"/>
            <a:endParaRPr lang="en-US" dirty="0">
              <a:latin typeface="Times New Roman" panose="02020603050405020304" pitchFamily="18" charset="0"/>
            </a:endParaRPr>
          </a:p>
          <a:p>
            <a:r>
              <a:rPr lang="en-US" dirty="0">
                <a:latin typeface="Times New Roman" panose="02020603050405020304" pitchFamily="18" charset="0"/>
              </a:rPr>
              <a:t>Many of you will discover this right before the mid-term</a:t>
            </a:r>
          </a:p>
        </p:txBody>
      </p:sp>
      <p:sp>
        <p:nvSpPr>
          <p:cNvPr id="9" name="Footer Placeholder 8"/>
          <p:cNvSpPr>
            <a:spLocks noGrp="1"/>
          </p:cNvSpPr>
          <p:nvPr>
            <p:ph type="ftr" sz="quarter" idx="11"/>
          </p:nvPr>
        </p:nvSpPr>
        <p:spPr/>
        <p:txBody>
          <a:bodyPr/>
          <a:lstStyle/>
          <a:p>
            <a:r>
              <a:rPr lang="en-CA"/>
              <a:t>Course introduction</a:t>
            </a:r>
          </a:p>
        </p:txBody>
      </p:sp>
      <p:sp>
        <p:nvSpPr>
          <p:cNvPr id="4" name="Slide Number Placeholder 3"/>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56763310"/>
      </p:ext>
    </p:extLst>
  </p:cSld>
  <p:clrMapOvr>
    <a:masterClrMapping/>
  </p:clrMapOvr>
  <mc:AlternateContent xmlns:mc="http://schemas.openxmlformats.org/markup-compatibility/2006" xmlns:p14="http://schemas.microsoft.com/office/powerpoint/2010/main">
    <mc:Choice Requires="p14">
      <p:transition spd="slow" p14:dur="2000" advTm="160099"/>
    </mc:Choice>
    <mc:Fallback xmlns="">
      <p:transition spd="slow" advTm="160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a:t>
            </a:r>
            <a:endParaRPr lang="en-CA" dirty="0"/>
          </a:p>
        </p:txBody>
      </p:sp>
      <p:sp>
        <p:nvSpPr>
          <p:cNvPr id="3" name="Content Placeholder 2"/>
          <p:cNvSpPr>
            <a:spLocks noGrp="1"/>
          </p:cNvSpPr>
          <p:nvPr>
            <p:ph idx="1"/>
          </p:nvPr>
        </p:nvSpPr>
        <p:spPr/>
        <p:txBody>
          <a:bodyPr/>
          <a:lstStyle/>
          <a:p>
            <a:r>
              <a:rPr lang="en-US" dirty="0"/>
              <a:t>Please, help each other, but do not share your solutions:</a:t>
            </a:r>
          </a:p>
          <a:p>
            <a:pPr lvl="1"/>
            <a:r>
              <a:rPr lang="en-US" dirty="0">
                <a:latin typeface="Times New Roman" panose="02020603050405020304" pitchFamily="18" charset="0"/>
              </a:rPr>
              <a:t>It is a Policy 71 Violation if you transmit your solutions to another student, or you submit another student’s work as your own</a:t>
            </a:r>
          </a:p>
          <a:p>
            <a:pPr lvl="1"/>
            <a:endParaRPr lang="en-US" dirty="0">
              <a:latin typeface="Times New Roman" panose="02020603050405020304" pitchFamily="18" charset="0"/>
            </a:endParaRPr>
          </a:p>
          <a:p>
            <a:r>
              <a:rPr lang="en-US" dirty="0">
                <a:latin typeface="Times New Roman" panose="02020603050405020304" pitchFamily="18" charset="0"/>
              </a:rPr>
              <a:t>Help each other, work together and discuss the assignments,</a:t>
            </a:r>
            <a:br>
              <a:rPr lang="en-US" dirty="0">
                <a:latin typeface="Times New Roman" panose="02020603050405020304" pitchFamily="18" charset="0"/>
              </a:rPr>
            </a:br>
            <a:r>
              <a:rPr lang="en-US" dirty="0">
                <a:latin typeface="Times New Roman" panose="02020603050405020304" pitchFamily="18" charset="0"/>
              </a:rPr>
              <a:t>	but in the end, do these yourself</a:t>
            </a:r>
          </a:p>
        </p:txBody>
      </p:sp>
      <p:sp>
        <p:nvSpPr>
          <p:cNvPr id="9" name="Footer Placeholder 8"/>
          <p:cNvSpPr>
            <a:spLocks noGrp="1"/>
          </p:cNvSpPr>
          <p:nvPr>
            <p:ph type="ftr" sz="quarter" idx="11"/>
          </p:nvPr>
        </p:nvSpPr>
        <p:spPr/>
        <p:txBody>
          <a:bodyPr/>
          <a:lstStyle/>
          <a:p>
            <a:r>
              <a:rPr lang="en-CA"/>
              <a:t>Course introduction</a:t>
            </a:r>
          </a:p>
        </p:txBody>
      </p:sp>
      <p:sp>
        <p:nvSpPr>
          <p:cNvPr id="4" name="Slide Number Placeholder 3"/>
          <p:cNvSpPr>
            <a:spLocks noGrp="1"/>
          </p:cNvSpPr>
          <p:nvPr>
            <p:ph type="sldNum" sz="quarter" idx="12"/>
          </p:nvPr>
        </p:nvSpPr>
        <p:spPr/>
        <p:txBody>
          <a:bodyPr/>
          <a:lstStyle/>
          <a:p>
            <a:fld id="{42EF6DC8-DA9C-4533-8A40-BB00A2545AF8}" type="slidenum">
              <a:rPr lang="en-CA" smtClean="0"/>
              <a:pPr/>
              <a:t>14</a:t>
            </a:fld>
            <a:endParaRPr lang="en-CA"/>
          </a:p>
        </p:txBody>
      </p:sp>
      <p:pic>
        <p:nvPicPr>
          <p:cNvPr id="8" name="Audio 7">
            <a:hlinkClick r:id="" action="ppaction://media"/>
            <a:extLst>
              <a:ext uri="{FF2B5EF4-FFF2-40B4-BE49-F238E27FC236}">
                <a16:creationId xmlns:a16="http://schemas.microsoft.com/office/drawing/2014/main" id="{A13ED336-752D-4E3D-9690-04DBA6573DC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12847918"/>
      </p:ext>
    </p:extLst>
  </p:cSld>
  <p:clrMapOvr>
    <a:masterClrMapping/>
  </p:clrMapOvr>
  <mc:AlternateContent xmlns:mc="http://schemas.openxmlformats.org/markup-compatibility/2006">
    <mc:Choice xmlns:p14="http://schemas.microsoft.com/office/powerpoint/2010/main" Requires="p14">
      <p:transition spd="slow" p14:dur="2000" advTm="56126"/>
    </mc:Choice>
    <mc:Fallback>
      <p:transition spd="slow" advTm="56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you now:</a:t>
            </a:r>
            <a:endParaRPr lang="en-US" i="1" dirty="0"/>
          </a:p>
          <a:p>
            <a:pPr lvl="1"/>
            <a:r>
              <a:rPr lang="en-US" dirty="0"/>
              <a:t>Have an idea as to what this course will cover</a:t>
            </a:r>
          </a:p>
          <a:p>
            <a:pPr lvl="1"/>
            <a:r>
              <a:rPr lang="en-US" dirty="0"/>
              <a:t>Know what is expected</a:t>
            </a:r>
          </a:p>
          <a:p>
            <a:pPr lvl="1"/>
            <a:r>
              <a:rPr lang="en-US" dirty="0"/>
              <a:t>Know where to find the course material</a:t>
            </a:r>
          </a:p>
          <a:p>
            <a:pPr lvl="1"/>
            <a:r>
              <a:rPr lang="en-US" dirty="0"/>
              <a:t>See you in class or on on-line</a:t>
            </a:r>
          </a:p>
        </p:txBody>
      </p:sp>
      <p:sp>
        <p:nvSpPr>
          <p:cNvPr id="4" name="Footer Placeholder 3"/>
          <p:cNvSpPr>
            <a:spLocks noGrp="1"/>
          </p:cNvSpPr>
          <p:nvPr>
            <p:ph type="ftr" sz="quarter" idx="11"/>
          </p:nvPr>
        </p:nvSpPr>
        <p:spPr/>
        <p:txBody>
          <a:bodyPr/>
          <a:lstStyle/>
          <a:p>
            <a:r>
              <a:rPr lang="en-CA"/>
              <a:t>Course introduction</a:t>
            </a:r>
          </a:p>
        </p:txBody>
      </p:sp>
      <p:sp>
        <p:nvSpPr>
          <p:cNvPr id="5" name="Slide Number Placeholder 4"/>
          <p:cNvSpPr>
            <a:spLocks noGrp="1"/>
          </p:cNvSpPr>
          <p:nvPr>
            <p:ph type="sldNum" sz="quarter" idx="12"/>
          </p:nvPr>
        </p:nvSpPr>
        <p:spPr/>
        <p:txBody>
          <a:bodyPr/>
          <a:lstStyle/>
          <a:p>
            <a:fld id="{42EF6DC8-DA9C-4533-8A40-BB00A2545AF8}" type="slidenum">
              <a:rPr lang="en-CA" smtClean="0"/>
              <a:pPr/>
              <a:t>15</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xmlns:p14="http://schemas.microsoft.com/office/powerpoint/2010/main">
    <mc:Choice Requires="p14">
      <p:transition spd="slow" p14:dur="2000" advTm="19570"/>
    </mc:Choice>
    <mc:Fallback xmlns="">
      <p:transition spd="slow" advTm="19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indent="0">
              <a:buNone/>
            </a:pPr>
            <a:r>
              <a:rPr lang="en-CA" sz="1800" dirty="0"/>
              <a:t>[1]	https://ece.uwaterloo.ca/~ne112/</a:t>
            </a:r>
          </a:p>
          <a:p>
            <a:pPr marL="0" indent="0">
              <a:buNone/>
            </a:pPr>
            <a:r>
              <a:rPr lang="en-CA" sz="1800" dirty="0"/>
              <a:t>[2]	https://ece.uwaterloo.ca/~ne112/Lecture_materials/</a:t>
            </a:r>
          </a:p>
        </p:txBody>
      </p:sp>
      <p:sp>
        <p:nvSpPr>
          <p:cNvPr id="4" name="Footer Placeholder 3"/>
          <p:cNvSpPr>
            <a:spLocks noGrp="1"/>
          </p:cNvSpPr>
          <p:nvPr>
            <p:ph type="ftr" sz="quarter" idx="11"/>
          </p:nvPr>
        </p:nvSpPr>
        <p:spPr/>
        <p:txBody>
          <a:bodyPr/>
          <a:lstStyle/>
          <a:p>
            <a:r>
              <a:rPr lang="en-CA"/>
              <a:t>Course introduction</a:t>
            </a:r>
          </a:p>
        </p:txBody>
      </p:sp>
      <p:sp>
        <p:nvSpPr>
          <p:cNvPr id="5" name="Slide Number Placeholder 4"/>
          <p:cNvSpPr>
            <a:spLocks noGrp="1"/>
          </p:cNvSpPr>
          <p:nvPr>
            <p:ph type="sldNum" sz="quarter" idx="12"/>
          </p:nvPr>
        </p:nvSpPr>
        <p:spPr/>
        <p:txBody>
          <a:bodyPr/>
          <a:lstStyle/>
          <a:p>
            <a:fld id="{42EF6DC8-DA9C-4533-8A40-BB00A2545AF8}" type="slidenum">
              <a:rPr lang="en-CA" smtClean="0"/>
              <a:pPr/>
              <a:t>16</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237"/>
    </mc:Choice>
    <mc:Fallback xmlns="">
      <p:transition spd="slow" advTm="2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CA" sz="1800" dirty="0"/>
              <a:t>None so far.</a:t>
            </a:r>
          </a:p>
        </p:txBody>
      </p:sp>
      <p:sp>
        <p:nvSpPr>
          <p:cNvPr id="4" name="Footer Placeholder 3"/>
          <p:cNvSpPr>
            <a:spLocks noGrp="1"/>
          </p:cNvSpPr>
          <p:nvPr>
            <p:ph type="ftr" sz="quarter" idx="11"/>
          </p:nvPr>
        </p:nvSpPr>
        <p:spPr/>
        <p:txBody>
          <a:bodyPr/>
          <a:lstStyle/>
          <a:p>
            <a:r>
              <a:rPr lang="en-CA"/>
              <a:t>Course introduction</a:t>
            </a:r>
          </a:p>
        </p:txBody>
      </p:sp>
      <p:sp>
        <p:nvSpPr>
          <p:cNvPr id="5" name="Slide Number Placeholder 4"/>
          <p:cNvSpPr>
            <a:spLocks noGrp="1"/>
          </p:cNvSpPr>
          <p:nvPr>
            <p:ph type="sldNum" sz="quarter" idx="12"/>
          </p:nvPr>
        </p:nvSpPr>
        <p:spPr/>
        <p:txBody>
          <a:bodyPr/>
          <a:lstStyle/>
          <a:p>
            <a:fld id="{42EF6DC8-DA9C-4533-8A40-BB00A2545AF8}" type="slidenum">
              <a:rPr lang="en-CA" smtClean="0"/>
              <a:pPr/>
              <a:t>17</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669"/>
    </mc:Choice>
    <mc:Fallback xmlns="">
      <p:transition spd="slow" advTm="1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a:t>
            </a:r>
          </a:p>
          <a:p>
            <a:pPr marL="0" indent="0">
              <a:buNone/>
            </a:pPr>
            <a:endParaRPr lang="en-CA" sz="180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a:t>Course introduction</a:t>
            </a:r>
          </a:p>
        </p:txBody>
      </p:sp>
      <p:sp>
        <p:nvSpPr>
          <p:cNvPr id="6" name="Slide Number Placeholder 5"/>
          <p:cNvSpPr>
            <a:spLocks noGrp="1"/>
          </p:cNvSpPr>
          <p:nvPr>
            <p:ph type="sldNum" sz="quarter" idx="12"/>
          </p:nvPr>
        </p:nvSpPr>
        <p:spPr/>
        <p:txBody>
          <a:bodyPr/>
          <a:lstStyle/>
          <a:p>
            <a:fld id="{42EF6DC8-DA9C-4533-8A40-BB00A2545AF8}" type="slidenum">
              <a:rPr lang="en-CA" smtClean="0"/>
              <a:pPr/>
              <a:t>18</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194"/>
    </mc:Choice>
    <mc:Fallback xmlns="">
      <p:transition spd="slow" advTm="1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a:t>Course introduction</a:t>
            </a:r>
          </a:p>
        </p:txBody>
      </p:sp>
      <p:sp>
        <p:nvSpPr>
          <p:cNvPr id="5" name="Slide Number Placeholder 4"/>
          <p:cNvSpPr>
            <a:spLocks noGrp="1"/>
          </p:cNvSpPr>
          <p:nvPr>
            <p:ph type="sldNum" sz="quarter" idx="12"/>
          </p:nvPr>
        </p:nvSpPr>
        <p:spPr/>
        <p:txBody>
          <a:bodyPr/>
          <a:lstStyle/>
          <a:p>
            <a:fld id="{42EF6DC8-DA9C-4533-8A40-BB00A2545AF8}" type="slidenum">
              <a:rPr lang="en-CA" smtClean="0"/>
              <a:pPr/>
              <a:t>19</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033"/>
    </mc:Choice>
    <mc:Fallback xmlns="">
      <p:transition spd="slow" advTm="3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Introduce the course and undergraduate studies</a:t>
            </a:r>
          </a:p>
        </p:txBody>
      </p:sp>
      <p:sp>
        <p:nvSpPr>
          <p:cNvPr id="4" name="Footer Placeholder 3"/>
          <p:cNvSpPr>
            <a:spLocks noGrp="1"/>
          </p:cNvSpPr>
          <p:nvPr>
            <p:ph type="ftr" sz="quarter" idx="11"/>
          </p:nvPr>
        </p:nvSpPr>
        <p:spPr/>
        <p:txBody>
          <a:bodyPr/>
          <a:lstStyle/>
          <a:p>
            <a:r>
              <a:rPr lang="en-CA"/>
              <a:t>Course introduction</a:t>
            </a:r>
          </a:p>
        </p:txBody>
      </p:sp>
      <p:sp>
        <p:nvSpPr>
          <p:cNvPr id="5" name="Slide Number Placeholder 4"/>
          <p:cNvSpPr>
            <a:spLocks noGrp="1"/>
          </p:cNvSpPr>
          <p:nvPr>
            <p:ph type="sldNum" sz="quarter" idx="12"/>
          </p:nvPr>
        </p:nvSpPr>
        <p:spPr/>
        <p:txBody>
          <a:bodyPr/>
          <a:lstStyle/>
          <a:p>
            <a:fld id="{42EF6DC8-DA9C-4533-8A40-BB00A2545AF8}" type="slidenum">
              <a:rPr lang="en-CA" smtClean="0"/>
              <a:pPr/>
              <a:t>2</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7561"/>
    </mc:Choice>
    <mc:Fallback xmlns="">
      <p:transition spd="slow" advTm="7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Territorial acknowledgement</a:t>
            </a:r>
            <a:endParaRPr lang="en-CA" dirty="0"/>
          </a:p>
        </p:txBody>
      </p:sp>
      <p:sp>
        <p:nvSpPr>
          <p:cNvPr id="3" name="Content Placeholder 2"/>
          <p:cNvSpPr>
            <a:spLocks noGrp="1"/>
          </p:cNvSpPr>
          <p:nvPr>
            <p:ph idx="1"/>
          </p:nvPr>
        </p:nvSpPr>
        <p:spPr/>
        <p:txBody>
          <a:bodyPr/>
          <a:lstStyle/>
          <a:p>
            <a:pPr algn="just"/>
            <a:r>
              <a:rPr lang="en-CA" dirty="0"/>
              <a:t>I acknowledge that I live and work on the traditional territory of the </a:t>
            </a:r>
            <a:r>
              <a:rPr lang="en-CA" dirty="0" err="1"/>
              <a:t>Attawandaron</a:t>
            </a:r>
            <a:r>
              <a:rPr lang="en-CA" dirty="0"/>
              <a:t> (Neutral), </a:t>
            </a:r>
            <a:r>
              <a:rPr lang="en-CA" dirty="0" err="1"/>
              <a:t>Anishnaabeg</a:t>
            </a:r>
            <a:r>
              <a:rPr lang="en-CA" dirty="0"/>
              <a:t> and Haudenosaunee (Iroquois) peoples.</a:t>
            </a:r>
          </a:p>
          <a:p>
            <a:pPr algn="just"/>
            <a:endParaRPr lang="en-CA" dirty="0"/>
          </a:p>
          <a:p>
            <a:pPr algn="just"/>
            <a:r>
              <a:rPr lang="en-CA" dirty="0"/>
              <a:t>The University of Waterloo is situated on the </a:t>
            </a:r>
            <a:r>
              <a:rPr lang="en-CA" dirty="0" err="1"/>
              <a:t>Haldimand</a:t>
            </a:r>
            <a:r>
              <a:rPr lang="en-CA" dirty="0"/>
              <a:t> Tract, the land promised to the Six Nations of the Haudenosaunee (the Cayuga, Mohawk, Oneida, Onondaga, Seneca and Tuscarora peoples) that includes six miles on each side of the Grand River.</a:t>
            </a:r>
            <a:endParaRPr lang="en-US" dirty="0"/>
          </a:p>
        </p:txBody>
      </p:sp>
      <p:sp>
        <p:nvSpPr>
          <p:cNvPr id="9" name="Footer Placeholder 8"/>
          <p:cNvSpPr>
            <a:spLocks noGrp="1"/>
          </p:cNvSpPr>
          <p:nvPr>
            <p:ph type="ftr" sz="quarter" idx="11"/>
          </p:nvPr>
        </p:nvSpPr>
        <p:spPr/>
        <p:txBody>
          <a:bodyPr/>
          <a:lstStyle/>
          <a:p>
            <a:r>
              <a:rPr lang="en-CA"/>
              <a:t>Course introduction</a:t>
            </a:r>
          </a:p>
        </p:txBody>
      </p:sp>
      <p:sp>
        <p:nvSpPr>
          <p:cNvPr id="4" name="Slide Number Placeholder 3"/>
          <p:cNvSpPr>
            <a:spLocks noGrp="1"/>
          </p:cNvSpPr>
          <p:nvPr>
            <p:ph type="sldNum" sz="quarter" idx="12"/>
          </p:nvPr>
        </p:nvSpPr>
        <p:spPr/>
        <p:txBody>
          <a:bodyPr/>
          <a:lstStyle/>
          <a:p>
            <a:fld id="{42EF6DC8-DA9C-4533-8A40-BB00A2545AF8}" type="slidenum">
              <a:rPr lang="en-CA" smtClean="0"/>
              <a:pPr/>
              <a:t>3</a:t>
            </a:fld>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70802064"/>
      </p:ext>
    </p:extLst>
  </p:cSld>
  <p:clrMapOvr>
    <a:masterClrMapping/>
  </p:clrMapOvr>
  <mc:AlternateContent xmlns:mc="http://schemas.openxmlformats.org/markup-compatibility/2006" xmlns:p14="http://schemas.microsoft.com/office/powerpoint/2010/main">
    <mc:Choice Requires="p14">
      <p:transition spd="slow" p14:dur="2000" advTm="47965"/>
    </mc:Choice>
    <mc:Fallback xmlns="">
      <p:transition spd="slow" advTm="47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a:t>
            </a:r>
            <a:endParaRPr lang="en-CA" dirty="0"/>
          </a:p>
        </p:txBody>
      </p:sp>
      <p:sp>
        <p:nvSpPr>
          <p:cNvPr id="3" name="Content Placeholder 2"/>
          <p:cNvSpPr>
            <a:spLocks noGrp="1"/>
          </p:cNvSpPr>
          <p:nvPr>
            <p:ph idx="1"/>
          </p:nvPr>
        </p:nvSpPr>
        <p:spPr/>
        <p:txBody>
          <a:bodyPr/>
          <a:lstStyle/>
          <a:p>
            <a:r>
              <a:rPr lang="en-US" dirty="0"/>
              <a:t>One aspect of nanotechnology engineering undergraduate program is the incredible </a:t>
            </a:r>
            <a:r>
              <a:rPr lang="en-US" i="1" dirty="0"/>
              <a:t>esprit de corps </a:t>
            </a:r>
          </a:p>
          <a:p>
            <a:pPr lvl="1"/>
            <a:r>
              <a:rPr lang="en-US" dirty="0"/>
              <a:t>Every year bonds much more strongly than many other programs</a:t>
            </a:r>
          </a:p>
          <a:p>
            <a:pPr lvl="1"/>
            <a:r>
              <a:rPr lang="en-US" dirty="0"/>
              <a:t>Try to keep this up, even if you are not seeing your peers</a:t>
            </a:r>
          </a:p>
          <a:p>
            <a:pPr lvl="1"/>
            <a:r>
              <a:rPr lang="en-US" dirty="0"/>
              <a:t>It is a valuable character in the program</a:t>
            </a:r>
          </a:p>
          <a:p>
            <a:endParaRPr lang="en-US" dirty="0"/>
          </a:p>
        </p:txBody>
      </p:sp>
      <p:sp>
        <p:nvSpPr>
          <p:cNvPr id="9" name="Footer Placeholder 8"/>
          <p:cNvSpPr>
            <a:spLocks noGrp="1"/>
          </p:cNvSpPr>
          <p:nvPr>
            <p:ph type="ftr" sz="quarter" idx="11"/>
          </p:nvPr>
        </p:nvSpPr>
        <p:spPr/>
        <p:txBody>
          <a:bodyPr/>
          <a:lstStyle/>
          <a:p>
            <a:r>
              <a:rPr lang="en-CA"/>
              <a:t>Course introduction</a:t>
            </a:r>
          </a:p>
        </p:txBody>
      </p:sp>
      <p:sp>
        <p:nvSpPr>
          <p:cNvPr id="4" name="Slide Number Placeholder 3"/>
          <p:cNvSpPr>
            <a:spLocks noGrp="1"/>
          </p:cNvSpPr>
          <p:nvPr>
            <p:ph type="sldNum" sz="quarter" idx="12"/>
          </p:nvPr>
        </p:nvSpPr>
        <p:spPr/>
        <p:txBody>
          <a:bodyPr/>
          <a:lstStyle/>
          <a:p>
            <a:fld id="{42EF6DC8-DA9C-4533-8A40-BB00A2545AF8}" type="slidenum">
              <a:rPr lang="en-CA" smtClean="0"/>
              <a:pPr/>
              <a:t>4</a:t>
            </a:fld>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88366626"/>
      </p:ext>
    </p:extLst>
  </p:cSld>
  <p:clrMapOvr>
    <a:masterClrMapping/>
  </p:clrMapOvr>
  <mc:AlternateContent xmlns:mc="http://schemas.openxmlformats.org/markup-compatibility/2006" xmlns:p14="http://schemas.microsoft.com/office/powerpoint/2010/main">
    <mc:Choice Requires="p14">
      <p:transition spd="slow" p14:dur="2000" advTm="79930"/>
    </mc:Choice>
    <mc:Fallback xmlns="">
      <p:transition spd="slow" advTm="79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algebra</a:t>
            </a:r>
            <a:endParaRPr lang="en-CA" dirty="0"/>
          </a:p>
        </p:txBody>
      </p:sp>
      <p:sp>
        <p:nvSpPr>
          <p:cNvPr id="3" name="Content Placeholder 2"/>
          <p:cNvSpPr>
            <a:spLocks noGrp="1"/>
          </p:cNvSpPr>
          <p:nvPr>
            <p:ph idx="1"/>
          </p:nvPr>
        </p:nvSpPr>
        <p:spPr/>
        <p:txBody>
          <a:bodyPr/>
          <a:lstStyle/>
          <a:p>
            <a:pPr algn="just"/>
            <a:r>
              <a:rPr lang="en-US" dirty="0"/>
              <a:t>Course description:</a:t>
            </a:r>
            <a:endParaRPr lang="en-CA" dirty="0"/>
          </a:p>
          <a:p>
            <a:pPr marL="457200" lvl="1" indent="0" algn="just">
              <a:buNone/>
            </a:pPr>
            <a:r>
              <a:rPr lang="en-CA" dirty="0"/>
              <a:t>Matrices, operations on matrices. Determinants. </a:t>
            </a:r>
            <a:r>
              <a:rPr lang="en-CA" dirty="0" err="1"/>
              <a:t>Adjoints</a:t>
            </a:r>
            <a:r>
              <a:rPr lang="en-CA" dirty="0"/>
              <a:t> and inverses. Solution of linear equations: elimination and iterative methods. Eigenvalues and eigenvectors with engineering applications. Complex numbers. </a:t>
            </a:r>
            <a:endParaRPr lang="en-US" dirty="0"/>
          </a:p>
        </p:txBody>
      </p:sp>
      <p:sp>
        <p:nvSpPr>
          <p:cNvPr id="9" name="Footer Placeholder 8"/>
          <p:cNvSpPr>
            <a:spLocks noGrp="1"/>
          </p:cNvSpPr>
          <p:nvPr>
            <p:ph type="ftr" sz="quarter" idx="11"/>
          </p:nvPr>
        </p:nvSpPr>
        <p:spPr/>
        <p:txBody>
          <a:bodyPr/>
          <a:lstStyle/>
          <a:p>
            <a:r>
              <a:rPr lang="en-CA"/>
              <a:t>Course introduction</a:t>
            </a:r>
          </a:p>
        </p:txBody>
      </p:sp>
      <p:sp>
        <p:nvSpPr>
          <p:cNvPr id="4" name="Slide Number Placeholder 3"/>
          <p:cNvSpPr>
            <a:spLocks noGrp="1"/>
          </p:cNvSpPr>
          <p:nvPr>
            <p:ph type="sldNum" sz="quarter" idx="12"/>
          </p:nvPr>
        </p:nvSpPr>
        <p:spPr/>
        <p:txBody>
          <a:bodyPr/>
          <a:lstStyle/>
          <a:p>
            <a:fld id="{42EF6DC8-DA9C-4533-8A40-BB00A2545AF8}" type="slidenum">
              <a:rPr lang="en-CA" smtClean="0"/>
              <a:pPr/>
              <a:t>5</a:t>
            </a:fld>
            <a:endParaRPr lang="en-CA"/>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91261526"/>
      </p:ext>
    </p:extLst>
  </p:cSld>
  <p:clrMapOvr>
    <a:masterClrMapping/>
  </p:clrMapOvr>
  <mc:AlternateContent xmlns:mc="http://schemas.openxmlformats.org/markup-compatibility/2006" xmlns:p14="http://schemas.microsoft.com/office/powerpoint/2010/main">
    <mc:Choice Requires="p14">
      <p:transition spd="slow" p14:dur="2000" advTm="14931"/>
    </mc:Choice>
    <mc:Fallback xmlns="">
      <p:transition spd="slow" advTm="14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algebra</a:t>
            </a:r>
            <a:endParaRPr lang="en-CA" dirty="0"/>
          </a:p>
        </p:txBody>
      </p:sp>
      <p:sp>
        <p:nvSpPr>
          <p:cNvPr id="3" name="Content Placeholder 2"/>
          <p:cNvSpPr>
            <a:spLocks noGrp="1"/>
          </p:cNvSpPr>
          <p:nvPr>
            <p:ph idx="1"/>
          </p:nvPr>
        </p:nvSpPr>
        <p:spPr/>
        <p:txBody>
          <a:bodyPr/>
          <a:lstStyle/>
          <a:p>
            <a:pPr algn="just"/>
            <a:r>
              <a:rPr lang="en-US" dirty="0"/>
              <a:t>All course material will be available online at</a:t>
            </a:r>
          </a:p>
          <a:p>
            <a:pPr marL="0" indent="0" algn="ctr">
              <a:buNone/>
            </a:pPr>
            <a:r>
              <a:rPr lang="en-US" dirty="0"/>
              <a:t>https://ece.uwaterloo.ca/~ne112/</a:t>
            </a:r>
          </a:p>
          <a:p>
            <a:pPr marL="0" indent="0" algn="ctr">
              <a:buNone/>
            </a:pPr>
            <a:endParaRPr lang="en-US" dirty="0"/>
          </a:p>
          <a:p>
            <a:pPr algn="just"/>
            <a:r>
              <a:rPr lang="en-US" dirty="0"/>
              <a:t>You will be primarily interested in:</a:t>
            </a:r>
          </a:p>
          <a:p>
            <a:pPr lvl="1" algn="just"/>
            <a:r>
              <a:rPr lang="en-US" dirty="0"/>
              <a:t>Lecture materials</a:t>
            </a:r>
          </a:p>
          <a:p>
            <a:pPr marL="457200" lvl="1" indent="0" algn="ctr">
              <a:buNone/>
            </a:pPr>
            <a:r>
              <a:rPr lang="en-US" dirty="0"/>
              <a:t>https://ece.uwaterloo.ca/~ne112/Lecture_materials/</a:t>
            </a:r>
          </a:p>
          <a:p>
            <a:pPr lvl="1" algn="just"/>
            <a:r>
              <a:rPr lang="en-US" dirty="0"/>
              <a:t>Assignments</a:t>
            </a:r>
          </a:p>
          <a:p>
            <a:pPr lvl="1" algn="just"/>
            <a:r>
              <a:rPr lang="en-US" dirty="0"/>
              <a:t>Examinations</a:t>
            </a:r>
          </a:p>
          <a:p>
            <a:pPr lvl="1" algn="just"/>
            <a:endParaRPr lang="en-US" dirty="0"/>
          </a:p>
          <a:p>
            <a:pPr algn="just"/>
            <a:r>
              <a:rPr lang="en-US" dirty="0"/>
              <a:t>Other material is optional extras:</a:t>
            </a:r>
          </a:p>
          <a:p>
            <a:pPr lvl="1" algn="just"/>
            <a:r>
              <a:rPr lang="en-US" dirty="0"/>
              <a:t>Example code in Python is provided for nearly every topic</a:t>
            </a:r>
          </a:p>
          <a:p>
            <a:pPr lvl="1" algn="just"/>
            <a:r>
              <a:rPr lang="en-US" dirty="0"/>
              <a:t>These are not required for the course</a:t>
            </a:r>
            <a:endParaRPr lang="en-CA" dirty="0"/>
          </a:p>
        </p:txBody>
      </p:sp>
      <p:sp>
        <p:nvSpPr>
          <p:cNvPr id="9" name="Footer Placeholder 8"/>
          <p:cNvSpPr>
            <a:spLocks noGrp="1"/>
          </p:cNvSpPr>
          <p:nvPr>
            <p:ph type="ftr" sz="quarter" idx="11"/>
          </p:nvPr>
        </p:nvSpPr>
        <p:spPr/>
        <p:txBody>
          <a:bodyPr/>
          <a:lstStyle/>
          <a:p>
            <a:r>
              <a:rPr lang="en-CA"/>
              <a:t>Course introduction</a:t>
            </a:r>
          </a:p>
        </p:txBody>
      </p:sp>
      <p:sp>
        <p:nvSpPr>
          <p:cNvPr id="4" name="Slide Number Placeholder 3"/>
          <p:cNvSpPr>
            <a:spLocks noGrp="1"/>
          </p:cNvSpPr>
          <p:nvPr>
            <p:ph type="sldNum" sz="quarter" idx="12"/>
          </p:nvPr>
        </p:nvSpPr>
        <p:spPr/>
        <p:txBody>
          <a:bodyPr/>
          <a:lstStyle/>
          <a:p>
            <a:fld id="{42EF6DC8-DA9C-4533-8A40-BB00A2545AF8}" type="slidenum">
              <a:rPr lang="en-CA" smtClean="0"/>
              <a:pPr/>
              <a:t>6</a:t>
            </a:fld>
            <a:endParaRPr lang="en-CA"/>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03405835"/>
      </p:ext>
    </p:extLst>
  </p:cSld>
  <p:clrMapOvr>
    <a:masterClrMapping/>
  </p:clrMapOvr>
  <mc:AlternateContent xmlns:mc="http://schemas.openxmlformats.org/markup-compatibility/2006" xmlns:p14="http://schemas.microsoft.com/office/powerpoint/2010/main">
    <mc:Choice Requires="p14">
      <p:transition spd="slow" p14:dur="2000" advTm="84673"/>
    </mc:Choice>
    <mc:Fallback xmlns="">
      <p:transition spd="slow" advTm="84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algebra</a:t>
            </a:r>
            <a:endParaRPr lang="en-CA" dirty="0"/>
          </a:p>
        </p:txBody>
      </p:sp>
      <p:sp>
        <p:nvSpPr>
          <p:cNvPr id="3" name="Content Placeholder 2"/>
          <p:cNvSpPr>
            <a:spLocks noGrp="1"/>
          </p:cNvSpPr>
          <p:nvPr>
            <p:ph idx="1"/>
          </p:nvPr>
        </p:nvSpPr>
        <p:spPr/>
        <p:txBody>
          <a:bodyPr/>
          <a:lstStyle/>
          <a:p>
            <a:pPr algn="just"/>
            <a:r>
              <a:rPr lang="en-US" dirty="0"/>
              <a:t>The evaluation in this course includes:</a:t>
            </a:r>
          </a:p>
          <a:p>
            <a:pPr lvl="1" algn="just"/>
            <a:r>
              <a:rPr lang="en-US" dirty="0"/>
              <a:t>10 weekly assignments		20 %</a:t>
            </a:r>
          </a:p>
          <a:p>
            <a:pPr lvl="1" algn="just"/>
            <a:r>
              <a:rPr lang="en-US" dirty="0"/>
              <a:t>A mid-term examination		30 %</a:t>
            </a:r>
          </a:p>
          <a:p>
            <a:pPr lvl="1" algn="just"/>
            <a:r>
              <a:rPr lang="en-US" dirty="0"/>
              <a:t>A final examination		50 %</a:t>
            </a:r>
          </a:p>
          <a:p>
            <a:pPr algn="just"/>
            <a:r>
              <a:rPr lang="en-CA" dirty="0"/>
              <a:t>All of these will be submitted on </a:t>
            </a:r>
            <a:r>
              <a:rPr lang="en-CA" dirty="0" err="1"/>
              <a:t>CrowdMark</a:t>
            </a:r>
            <a:endParaRPr lang="en-CA" dirty="0"/>
          </a:p>
          <a:p>
            <a:pPr lvl="1" algn="just"/>
            <a:r>
              <a:rPr lang="en-US" dirty="0"/>
              <a:t>Weekly assignments will be marked as follows:</a:t>
            </a:r>
          </a:p>
          <a:p>
            <a:pPr lvl="2" algn="just"/>
            <a:r>
              <a:rPr lang="en-US" dirty="0"/>
              <a:t>Each assignment is worth 2 %</a:t>
            </a:r>
          </a:p>
          <a:p>
            <a:pPr lvl="2" algn="just"/>
            <a:r>
              <a:rPr lang="en-US" dirty="0"/>
              <a:t>Of that, 1 % will be based on the correct completion of one randomly chosen question</a:t>
            </a:r>
          </a:p>
          <a:p>
            <a:pPr lvl="2" algn="just"/>
            <a:r>
              <a:rPr lang="en-US" dirty="0"/>
              <a:t>The other 1 % will be based on substantial completion of the balance of the assignment</a:t>
            </a:r>
          </a:p>
          <a:p>
            <a:pPr lvl="1"/>
            <a:r>
              <a:rPr lang="en-US" dirty="0"/>
              <a:t>You are encouraged to work together on the assignments,</a:t>
            </a:r>
            <a:br>
              <a:rPr lang="en-US" dirty="0"/>
            </a:br>
            <a:r>
              <a:rPr lang="en-US" dirty="0"/>
              <a:t>       but discuss the answers, don’t share them</a:t>
            </a:r>
          </a:p>
          <a:p>
            <a:pPr lvl="1" algn="just"/>
            <a:endParaRPr lang="en-CA" dirty="0"/>
          </a:p>
        </p:txBody>
      </p:sp>
      <p:sp>
        <p:nvSpPr>
          <p:cNvPr id="9" name="Footer Placeholder 8"/>
          <p:cNvSpPr>
            <a:spLocks noGrp="1"/>
          </p:cNvSpPr>
          <p:nvPr>
            <p:ph type="ftr" sz="quarter" idx="11"/>
          </p:nvPr>
        </p:nvSpPr>
        <p:spPr/>
        <p:txBody>
          <a:bodyPr/>
          <a:lstStyle/>
          <a:p>
            <a:r>
              <a:rPr lang="en-CA"/>
              <a:t>Course introduction</a:t>
            </a:r>
          </a:p>
        </p:txBody>
      </p:sp>
      <p:sp>
        <p:nvSpPr>
          <p:cNvPr id="4" name="Slide Number Placeholder 3"/>
          <p:cNvSpPr>
            <a:spLocks noGrp="1"/>
          </p:cNvSpPr>
          <p:nvPr>
            <p:ph type="sldNum" sz="quarter" idx="12"/>
          </p:nvPr>
        </p:nvSpPr>
        <p:spPr/>
        <p:txBody>
          <a:bodyPr/>
          <a:lstStyle/>
          <a:p>
            <a:fld id="{42EF6DC8-DA9C-4533-8A40-BB00A2545AF8}" type="slidenum">
              <a:rPr lang="en-CA" smtClean="0"/>
              <a:pPr/>
              <a:t>7</a:t>
            </a:fld>
            <a:endParaRPr lang="en-CA"/>
          </a:p>
        </p:txBody>
      </p:sp>
      <p:pic>
        <p:nvPicPr>
          <p:cNvPr id="7" name="Audio 6">
            <a:hlinkClick r:id="" action="ppaction://media"/>
            <a:extLst>
              <a:ext uri="{FF2B5EF4-FFF2-40B4-BE49-F238E27FC236}">
                <a16:creationId xmlns:a16="http://schemas.microsoft.com/office/drawing/2014/main" id="{DBEC5647-E3A0-45C8-8B87-6CDF8B404EB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43008505"/>
      </p:ext>
    </p:extLst>
  </p:cSld>
  <p:clrMapOvr>
    <a:masterClrMapping/>
  </p:clrMapOvr>
  <mc:AlternateContent xmlns:mc="http://schemas.openxmlformats.org/markup-compatibility/2006">
    <mc:Choice xmlns:p14="http://schemas.microsoft.com/office/powerpoint/2010/main" Requires="p14">
      <p:transition spd="slow" p14:dur="2000" advTm="57090"/>
    </mc:Choice>
    <mc:Fallback>
      <p:transition spd="slow" advTm="57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endParaRPr lang="en-CA" dirty="0"/>
          </a:p>
        </p:txBody>
      </p:sp>
      <p:sp>
        <p:nvSpPr>
          <p:cNvPr id="3" name="Content Placeholder 2"/>
          <p:cNvSpPr>
            <a:spLocks noGrp="1"/>
          </p:cNvSpPr>
          <p:nvPr>
            <p:ph idx="1"/>
          </p:nvPr>
        </p:nvSpPr>
        <p:spPr/>
        <p:txBody>
          <a:bodyPr/>
          <a:lstStyle/>
          <a:p>
            <a:r>
              <a:rPr lang="en-US" dirty="0"/>
              <a:t>In this course, we will:</a:t>
            </a:r>
          </a:p>
          <a:p>
            <a:pPr marL="857250" lvl="1" indent="-457200">
              <a:buFont typeface="+mj-lt"/>
              <a:buAutoNum type="arabicPeriod"/>
            </a:pPr>
            <a:r>
              <a:rPr lang="en-US" dirty="0"/>
              <a:t>Introduce and become comfortable with complex numbers</a:t>
            </a:r>
          </a:p>
          <a:p>
            <a:pPr marL="857250" lvl="1" indent="-457200">
              <a:buFont typeface="+mj-lt"/>
              <a:buAutoNum type="arabicPeriod"/>
            </a:pPr>
            <a:r>
              <a:rPr lang="en-US" dirty="0"/>
              <a:t>Learn about vector spaces, scalar multiplication and vector addition</a:t>
            </a:r>
          </a:p>
          <a:p>
            <a:pPr marL="857250" lvl="1" indent="-457200">
              <a:buFont typeface="+mj-lt"/>
              <a:buAutoNum type="arabicPeriod"/>
            </a:pPr>
            <a:r>
              <a:rPr lang="en-US" dirty="0"/>
              <a:t>Understand the idea of a subspace</a:t>
            </a:r>
          </a:p>
          <a:p>
            <a:pPr marL="857250" lvl="1" indent="-457200">
              <a:buFont typeface="+mj-lt"/>
              <a:buAutoNum type="arabicPeriod"/>
            </a:pPr>
            <a:r>
              <a:rPr lang="en-US" dirty="0"/>
              <a:t>Learn to calculate the length of vectors</a:t>
            </a:r>
          </a:p>
          <a:p>
            <a:pPr marL="857250" lvl="1" indent="-457200">
              <a:buFont typeface="+mj-lt"/>
              <a:buAutoNum type="arabicPeriod"/>
            </a:pPr>
            <a:r>
              <a:rPr lang="en-US" dirty="0"/>
              <a:t>Learn to calculate the angle between vectors</a:t>
            </a:r>
          </a:p>
          <a:p>
            <a:pPr marL="857250" lvl="1" indent="-457200">
              <a:buFont typeface="+mj-lt"/>
              <a:buAutoNum type="arabicPeriod"/>
            </a:pPr>
            <a:r>
              <a:rPr lang="en-US" dirty="0"/>
              <a:t>Describe linear combinations of vectors and solving systems of linear equations</a:t>
            </a:r>
          </a:p>
          <a:p>
            <a:pPr marL="857250" lvl="1" indent="-457200">
              <a:buFont typeface="+mj-lt"/>
              <a:buAutoNum type="arabicPeriod"/>
            </a:pPr>
            <a:r>
              <a:rPr lang="en-US" dirty="0"/>
              <a:t>Take a digression to 3-dimensional vectors and the cross product</a:t>
            </a:r>
          </a:p>
        </p:txBody>
      </p:sp>
      <p:sp>
        <p:nvSpPr>
          <p:cNvPr id="9" name="Footer Placeholder 8"/>
          <p:cNvSpPr>
            <a:spLocks noGrp="1"/>
          </p:cNvSpPr>
          <p:nvPr>
            <p:ph type="ftr" sz="quarter" idx="11"/>
          </p:nvPr>
        </p:nvSpPr>
        <p:spPr/>
        <p:txBody>
          <a:bodyPr/>
          <a:lstStyle/>
          <a:p>
            <a:r>
              <a:rPr lang="en-CA"/>
              <a:t>Course introduction</a:t>
            </a:r>
          </a:p>
        </p:txBody>
      </p:sp>
      <p:sp>
        <p:nvSpPr>
          <p:cNvPr id="4" name="Slide Number Placeholder 3"/>
          <p:cNvSpPr>
            <a:spLocks noGrp="1"/>
          </p:cNvSpPr>
          <p:nvPr>
            <p:ph type="sldNum" sz="quarter" idx="12"/>
          </p:nvPr>
        </p:nvSpPr>
        <p:spPr/>
        <p:txBody>
          <a:bodyPr/>
          <a:lstStyle/>
          <a:p>
            <a:fld id="{42EF6DC8-DA9C-4533-8A40-BB00A2545AF8}" type="slidenum">
              <a:rPr lang="en-CA" smtClean="0"/>
              <a:pPr/>
              <a:t>8</a:t>
            </a:fld>
            <a:endParaRPr lang="en-CA"/>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8582404"/>
      </p:ext>
    </p:extLst>
  </p:cSld>
  <p:clrMapOvr>
    <a:masterClrMapping/>
  </p:clrMapOvr>
  <mc:AlternateContent xmlns:mc="http://schemas.openxmlformats.org/markup-compatibility/2006" xmlns:p14="http://schemas.microsoft.com/office/powerpoint/2010/main">
    <mc:Choice Requires="p14">
      <p:transition spd="slow" p14:dur="2000" advTm="58093"/>
    </mc:Choice>
    <mc:Fallback xmlns="">
      <p:transition spd="slow" advTm="58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endParaRPr lang="en-CA" dirty="0"/>
          </a:p>
        </p:txBody>
      </p:sp>
      <p:sp>
        <p:nvSpPr>
          <p:cNvPr id="3" name="Content Placeholder 2"/>
          <p:cNvSpPr>
            <a:spLocks noGrp="1"/>
          </p:cNvSpPr>
          <p:nvPr>
            <p:ph idx="1"/>
          </p:nvPr>
        </p:nvSpPr>
        <p:spPr/>
        <p:txBody>
          <a:bodyPr/>
          <a:lstStyle/>
          <a:p>
            <a:r>
              <a:rPr lang="en-US" dirty="0"/>
              <a:t>With this foundation in vectors and vector spaces:</a:t>
            </a:r>
          </a:p>
          <a:p>
            <a:pPr marL="857250" lvl="1" indent="-457200">
              <a:buFont typeface="+mj-lt"/>
              <a:buAutoNum type="arabicPeriod" startAt="8"/>
            </a:pPr>
            <a:r>
              <a:rPr lang="en-US" dirty="0"/>
              <a:t>Introduce matrices and linear mappings</a:t>
            </a:r>
          </a:p>
          <a:p>
            <a:pPr marL="857250" lvl="1" indent="-457200">
              <a:buFont typeface="+mj-lt"/>
              <a:buAutoNum type="arabicPeriod" startAt="8"/>
            </a:pPr>
            <a:r>
              <a:rPr lang="en-US" dirty="0"/>
              <a:t>Find the inverse of a matrix</a:t>
            </a:r>
          </a:p>
          <a:p>
            <a:pPr marL="857250" lvl="1" indent="-457200">
              <a:buFont typeface="+mj-lt"/>
              <a:buAutoNum type="arabicPeriod" startAt="8"/>
            </a:pPr>
            <a:r>
              <a:rPr lang="en-US" dirty="0"/>
              <a:t>Describe how we can factor matrices</a:t>
            </a:r>
          </a:p>
          <a:p>
            <a:pPr marL="857250" lvl="1" indent="-457200">
              <a:buFont typeface="+mj-lt"/>
              <a:buAutoNum type="arabicPeriod" startAt="8"/>
            </a:pPr>
            <a:r>
              <a:rPr lang="en-US" dirty="0"/>
              <a:t>Describe the determinant and trace</a:t>
            </a:r>
          </a:p>
          <a:p>
            <a:pPr marL="857250" lvl="1" indent="-457200">
              <a:buFont typeface="+mj-lt"/>
              <a:buAutoNum type="arabicPeriod" startAt="8"/>
            </a:pPr>
            <a:r>
              <a:rPr lang="en-US" dirty="0"/>
              <a:t>Introduce the adjoint and isometric matrices</a:t>
            </a:r>
          </a:p>
          <a:p>
            <a:pPr marL="857250" lvl="1" indent="-457200">
              <a:buFont typeface="+mj-lt"/>
              <a:buAutoNum type="arabicPeriod" startAt="8"/>
            </a:pPr>
            <a:r>
              <a:rPr lang="en-US" dirty="0"/>
              <a:t>Describe and use eigenvalues and eigenvectors</a:t>
            </a:r>
          </a:p>
        </p:txBody>
      </p:sp>
      <p:sp>
        <p:nvSpPr>
          <p:cNvPr id="9" name="Footer Placeholder 8"/>
          <p:cNvSpPr>
            <a:spLocks noGrp="1"/>
          </p:cNvSpPr>
          <p:nvPr>
            <p:ph type="ftr" sz="quarter" idx="11"/>
          </p:nvPr>
        </p:nvSpPr>
        <p:spPr/>
        <p:txBody>
          <a:bodyPr/>
          <a:lstStyle/>
          <a:p>
            <a:r>
              <a:rPr lang="en-CA"/>
              <a:t>Course introduction</a:t>
            </a:r>
          </a:p>
        </p:txBody>
      </p:sp>
      <p:sp>
        <p:nvSpPr>
          <p:cNvPr id="4" name="Slide Number Placeholder 3"/>
          <p:cNvSpPr>
            <a:spLocks noGrp="1"/>
          </p:cNvSpPr>
          <p:nvPr>
            <p:ph type="sldNum" sz="quarter" idx="12"/>
          </p:nvPr>
        </p:nvSpPr>
        <p:spPr/>
        <p:txBody>
          <a:bodyPr/>
          <a:lstStyle/>
          <a:p>
            <a:fld id="{42EF6DC8-DA9C-4533-8A40-BB00A2545AF8}" type="slidenum">
              <a:rPr lang="en-CA" smtClean="0"/>
              <a:pPr/>
              <a:t>9</a:t>
            </a:fld>
            <a:endParaRPr lang="en-CA"/>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09417854"/>
      </p:ext>
    </p:extLst>
  </p:cSld>
  <p:clrMapOvr>
    <a:masterClrMapping/>
  </p:clrMapOvr>
  <mc:AlternateContent xmlns:mc="http://schemas.openxmlformats.org/markup-compatibility/2006" xmlns:p14="http://schemas.microsoft.com/office/powerpoint/2010/main">
    <mc:Choice Requires="p14">
      <p:transition spd="slow" p14:dur="2000" advTm="87261"/>
    </mc:Choice>
    <mc:Fallback xmlns="">
      <p:transition spd="slow" advTm="87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6"/>
</p:tagLst>
</file>

<file path=ppt/tags/tag10.xml><?xml version="1.0" encoding="utf-8"?>
<p:tagLst xmlns:a="http://schemas.openxmlformats.org/drawingml/2006/main" xmlns:r="http://schemas.openxmlformats.org/officeDocument/2006/relationships" xmlns:p="http://schemas.openxmlformats.org/presentationml/2006/main">
  <p:tag name="TIMING" val="|20.9|11.3|14|13.1"/>
</p:tagLst>
</file>

<file path=ppt/tags/tag11.xml><?xml version="1.0" encoding="utf-8"?>
<p:tagLst xmlns:a="http://schemas.openxmlformats.org/drawingml/2006/main" xmlns:r="http://schemas.openxmlformats.org/officeDocument/2006/relationships" xmlns:p="http://schemas.openxmlformats.org/presentationml/2006/main">
  <p:tag name="TIMING" val="|20.9|11.3|14|13.1"/>
</p:tagLst>
</file>

<file path=ppt/tags/tag12.xml><?xml version="1.0" encoding="utf-8"?>
<p:tagLst xmlns:a="http://schemas.openxmlformats.org/drawingml/2006/main" xmlns:r="http://schemas.openxmlformats.org/officeDocument/2006/relationships" xmlns:p="http://schemas.openxmlformats.org/presentationml/2006/main">
  <p:tag name="TIMING" val="|20.9|11.3|14|13.1"/>
</p:tagLst>
</file>

<file path=ppt/tags/tag2.xml><?xml version="1.0" encoding="utf-8"?>
<p:tagLst xmlns:a="http://schemas.openxmlformats.org/drawingml/2006/main" xmlns:r="http://schemas.openxmlformats.org/officeDocument/2006/relationships" xmlns:p="http://schemas.openxmlformats.org/presentationml/2006/main">
  <p:tag name="TIMING" val="|23|20.5|9.1"/>
</p:tagLst>
</file>

<file path=ppt/tags/tag3.xml><?xml version="1.0" encoding="utf-8"?>
<p:tagLst xmlns:a="http://schemas.openxmlformats.org/drawingml/2006/main" xmlns:r="http://schemas.openxmlformats.org/officeDocument/2006/relationships" xmlns:p="http://schemas.openxmlformats.org/presentationml/2006/main">
  <p:tag name="TIMING" val="|9.3|11.8|7.5|14.7"/>
</p:tagLst>
</file>

<file path=ppt/tags/tag4.xml><?xml version="1.0" encoding="utf-8"?>
<p:tagLst xmlns:a="http://schemas.openxmlformats.org/drawingml/2006/main" xmlns:r="http://schemas.openxmlformats.org/officeDocument/2006/relationships" xmlns:p="http://schemas.openxmlformats.org/presentationml/2006/main">
  <p:tag name="TIMING" val="|33.4|13.2"/>
</p:tagLst>
</file>

<file path=ppt/tags/tag5.xml><?xml version="1.0" encoding="utf-8"?>
<p:tagLst xmlns:a="http://schemas.openxmlformats.org/drawingml/2006/main" xmlns:r="http://schemas.openxmlformats.org/officeDocument/2006/relationships" xmlns:p="http://schemas.openxmlformats.org/presentationml/2006/main">
  <p:tag name="TIMING" val="|15.4|3.7|4.3|24"/>
</p:tagLst>
</file>

<file path=ppt/tags/tag6.xml><?xml version="1.0" encoding="utf-8"?>
<p:tagLst xmlns:a="http://schemas.openxmlformats.org/drawingml/2006/main" xmlns:r="http://schemas.openxmlformats.org/officeDocument/2006/relationships" xmlns:p="http://schemas.openxmlformats.org/presentationml/2006/main">
  <p:tag name="TIMING" val="|17.8|11.3|13.3|10.8|13|8.9|13.4|11.3|33.2"/>
</p:tagLst>
</file>

<file path=ppt/tags/tag7.xml><?xml version="1.0" encoding="utf-8"?>
<p:tagLst xmlns:a="http://schemas.openxmlformats.org/drawingml/2006/main" xmlns:r="http://schemas.openxmlformats.org/officeDocument/2006/relationships" xmlns:p="http://schemas.openxmlformats.org/presentationml/2006/main">
  <p:tag name="TIMING" val="|17.8|11.3|13.3|10.8|13|8.9|13.4|11.3|33.2"/>
</p:tagLst>
</file>

<file path=ppt/tags/tag8.xml><?xml version="1.0" encoding="utf-8"?>
<p:tagLst xmlns:a="http://schemas.openxmlformats.org/drawingml/2006/main" xmlns:r="http://schemas.openxmlformats.org/officeDocument/2006/relationships" xmlns:p="http://schemas.openxmlformats.org/presentationml/2006/main">
  <p:tag name="TIMING" val="|9.3|10.8|17.7|12.4"/>
</p:tagLst>
</file>

<file path=ppt/tags/tag9.xml><?xml version="1.0" encoding="utf-8"?>
<p:tagLst xmlns:a="http://schemas.openxmlformats.org/drawingml/2006/main" xmlns:r="http://schemas.openxmlformats.org/officeDocument/2006/relationships" xmlns:p="http://schemas.openxmlformats.org/presentationml/2006/main">
  <p:tag name="TIMING" val="|20.9|11.3|14|1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6762</TotalTime>
  <Words>1086</Words>
  <Application>Microsoft Office PowerPoint</Application>
  <PresentationFormat>On-screen Show (4:3)</PresentationFormat>
  <Paragraphs>148</Paragraphs>
  <Slides>19</Slides>
  <Notes>0</Notes>
  <HiddenSlides>0</HiddenSlides>
  <MMClips>19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Bookman Old Style</vt:lpstr>
      <vt:lpstr>Calibri</vt:lpstr>
      <vt:lpstr>Cambria</vt:lpstr>
      <vt:lpstr>Consolas</vt:lpstr>
      <vt:lpstr>Constantia</vt:lpstr>
      <vt:lpstr>Georgia</vt:lpstr>
      <vt:lpstr>Times New Roman</vt:lpstr>
      <vt:lpstr>Office Theme</vt:lpstr>
      <vt:lpstr>0 Course introduction</vt:lpstr>
      <vt:lpstr>Introduction</vt:lpstr>
      <vt:lpstr>Territorial acknowledgement</vt:lpstr>
      <vt:lpstr>NE</vt:lpstr>
      <vt:lpstr>Linear algebra</vt:lpstr>
      <vt:lpstr>Linear algebra</vt:lpstr>
      <vt:lpstr>Linear algebra</vt:lpstr>
      <vt:lpstr>Outline</vt:lpstr>
      <vt:lpstr>Outline</vt:lpstr>
      <vt:lpstr>Lecture materials</vt:lpstr>
      <vt:lpstr>Lecture materials</vt:lpstr>
      <vt:lpstr>Lecture materials</vt:lpstr>
      <vt:lpstr>Learning</vt:lpstr>
      <vt:lpstr>Learning</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134</cp:revision>
  <dcterms:created xsi:type="dcterms:W3CDTF">2020-04-30T19:27:29Z</dcterms:created>
  <dcterms:modified xsi:type="dcterms:W3CDTF">2021-08-30T15:06:06Z</dcterms:modified>
</cp:coreProperties>
</file>